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CB3"/>
    <a:srgbClr val="83DD8C"/>
    <a:srgbClr val="FFB8B4"/>
    <a:srgbClr val="03A047"/>
    <a:srgbClr val="0C5A28"/>
    <a:srgbClr val="0A7936"/>
    <a:srgbClr val="09853B"/>
    <a:srgbClr val="069141"/>
    <a:srgbClr val="FFDB8F"/>
    <a:srgbClr val="FCE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>
        <p:scale>
          <a:sx n="91" d="100"/>
          <a:sy n="91" d="100"/>
        </p:scale>
        <p:origin x="1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C6EF8-4775-6943-979F-DAF00AFE9EBA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F6294-E031-DF48-92C9-C796A1B162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44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04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8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9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79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48A36A-7F65-5468-AB95-C0BED8F52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00D1AF-F861-906B-9533-9B99686DA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0E8874-FE71-AE34-A584-D5F3FB38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0F0557-B674-9D0F-5A83-4AF7B2CD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CE904F-02F9-CC4A-B85F-38286772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41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4B6D65-B789-EF85-4441-746C6675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8D3A8-DFFC-D5D9-5152-EE66CEBB0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5BED0-CB18-DBF5-CC32-BFE01BCD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282B74-B6D4-465D-2A8D-59CCCAD4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BA694A-AA5B-8830-ACA8-21CA0322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46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9E93180-0E34-3638-C262-4FD037FF6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DE78A4-BA94-FB39-C98B-3A7038A22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559964-537E-71D2-1EE3-51156591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295ECF-43CE-056A-9742-1AD6B20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4C1E3C-B40F-4C8D-5A02-B1EA08C9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54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10EE1-05F3-894A-F599-8D98D3D1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8ECA3-F75C-C549-2811-013826F9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2FE7EE-6734-043D-CD88-CBF84BD2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186219-5367-0881-898B-61FD1A68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8A776-D667-B9F0-039C-F0284D6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76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D37E12-F622-603C-D16F-3D1FFC08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9DA094-75FE-1BD4-E3C3-8447F9563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14712B-D56A-6214-3FEC-F55BA2A8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414E4A-CD62-6FB5-BC6D-43A9746D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0173A3-5E95-C69C-AC88-D63153CD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36D503-3F46-A689-FC28-D4A061EF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8B3C79-EB89-7F0E-6524-727D1557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793FE-FCAD-39CC-6ECF-E65676620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F7579E-E5B9-F059-5A29-CA637092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E1F326-1A84-32A3-8616-BFE7030D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369B44-3E3F-DB33-35B0-33938427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7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DD66E-0AC8-F67D-2A96-7AB1D14C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D31B2D-7189-9BD4-A2E4-5F411252E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25FA4B-452A-CD56-0482-B600A4FE0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C0ACDFB-C370-8BB3-982D-2EDE21285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2B278A1-9F7C-2355-D79A-750439E83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EAC3C88-0897-08B8-D707-E6A683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9AFEAA-7564-CBD7-39C4-2378964F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41DB4CC-78B4-2687-41A9-044050D6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46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B01662-2853-C8E9-AFF8-2044B5C2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73C219-2A8E-BD19-D811-EB45160A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2B5A9E4-A99A-1556-8C4E-1EFDCC2D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74BFF10-207F-8BDC-0AD0-14359376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69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912D91-8995-600C-1C51-AD6A5CD6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E672989-5DEB-0AE4-6C46-F7BD0AE6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1AC296-CD01-9522-2D95-5C0DAAED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30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D177E-ADDC-E77A-FF96-F4F1EB50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9D89FC-C557-8512-99D0-2E65D72E2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38C87C-ACFD-8D70-07DB-5C7690C9E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5D18E-67F0-5020-6A77-27C8B915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DCFC3E-CF98-F192-F224-9ABC6743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08D53A-0194-1A0F-7C06-78A66EE8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3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45A39-DFFE-FF5E-468A-6C19CBA9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9B062AB-CF01-8326-6D1E-448035277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000BD7-325F-BF47-FF23-7A7E4696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F8E130-2C82-4497-A0EA-A592560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DA2806-1C2C-BF9C-E6D2-3DA98AA0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7925CD-0B27-837B-4CF3-08E9E1B2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0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724FE4-31DD-7DDB-540A-9530527F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A2CE5E-A905-8DA8-6D05-A977A9BA8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1ECAD9-28CA-BB41-8A65-2FAD091BE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D59094-859F-6FB3-32E6-6859E2ECD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39963E-4D8E-CA3C-FFD6-92BA6CD91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1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4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10.jpg"/><Relationship Id="rId4" Type="http://schemas.microsoft.com/office/2007/relationships/hdphoto" Target="../media/hdphoto4.wdp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黒板に書かれた文字&#10;&#10;自動的に生成された説明">
            <a:extLst>
              <a:ext uri="{FF2B5EF4-FFF2-40B4-BE49-F238E27FC236}">
                <a16:creationId xmlns:a16="http://schemas.microsoft.com/office/drawing/2014/main" id="{C763B57D-9A69-2206-04D3-DCD658CEF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5000"/>
                    </a14:imgEffect>
                    <a14:imgEffect>
                      <a14:brightnessContrast bright="-72000"/>
                    </a14:imgEffect>
                  </a14:imgLayer>
                </a14:imgProps>
              </a:ext>
            </a:extLst>
          </a:blip>
          <a:srcRect l="33281" t="25002" b="-1"/>
          <a:stretch/>
        </p:blipFill>
        <p:spPr>
          <a:xfrm>
            <a:off x="4057650" y="0"/>
            <a:ext cx="813435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D0E2A7F-6833-8C6F-A33E-F54212D14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0724" y="1348581"/>
            <a:ext cx="7941276" cy="2387600"/>
          </a:xfrm>
        </p:spPr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</a:rPr>
              <a:t>関数アート</a:t>
            </a:r>
            <a:br>
              <a:rPr kumimoji="1" lang="en-US" altLang="ja-JP" b="1" dirty="0">
                <a:solidFill>
                  <a:schemeClr val="bg1"/>
                </a:solidFill>
              </a:rPr>
            </a:br>
            <a:r>
              <a:rPr kumimoji="1" lang="ja-JP" altLang="en-US" b="1">
                <a:solidFill>
                  <a:schemeClr val="bg1"/>
                </a:solidFill>
              </a:rPr>
              <a:t>ジェネレーター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C0C5CC-8AB6-DB45-9B35-CEC54268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724" y="4709642"/>
            <a:ext cx="7941276" cy="1655762"/>
          </a:xfrm>
        </p:spPr>
        <p:txBody>
          <a:bodyPr>
            <a:normAutofit/>
          </a:bodyPr>
          <a:lstStyle/>
          <a:p>
            <a:r>
              <a:rPr kumimoji="1" lang="ja-JP" altLang="en-US" b="1">
                <a:solidFill>
                  <a:schemeClr val="bg1"/>
                </a:solidFill>
              </a:rPr>
              <a:t>東京工業大学</a:t>
            </a:r>
            <a:br>
              <a:rPr kumimoji="1" lang="en-US" altLang="ja-JP" b="1" dirty="0">
                <a:solidFill>
                  <a:schemeClr val="bg1"/>
                </a:solidFill>
              </a:rPr>
            </a:br>
            <a:r>
              <a:rPr kumimoji="1" lang="ja-JP" altLang="en-US" b="1">
                <a:solidFill>
                  <a:schemeClr val="bg1"/>
                </a:solidFill>
              </a:rPr>
              <a:t>情報理工学院　情報工学系　</a:t>
            </a:r>
            <a:r>
              <a:rPr lang="ja-JP" altLang="en-US" b="1">
                <a:solidFill>
                  <a:schemeClr val="bg1"/>
                </a:solidFill>
              </a:rPr>
              <a:t>学部３年</a:t>
            </a:r>
            <a:endParaRPr lang="en-US" altLang="ja-JP" b="1" dirty="0">
              <a:solidFill>
                <a:schemeClr val="bg1"/>
              </a:solidFill>
            </a:endParaRPr>
          </a:p>
          <a:p>
            <a:r>
              <a:rPr kumimoji="1" lang="ja-JP" altLang="en-US" b="1">
                <a:solidFill>
                  <a:schemeClr val="bg1"/>
                </a:solidFill>
              </a:rPr>
              <a:t>鈴木　陽大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87B002-EFA6-BF9F-08DE-07BB56A1275D}"/>
              </a:ext>
            </a:extLst>
          </p:cNvPr>
          <p:cNvSpPr/>
          <p:nvPr/>
        </p:nvSpPr>
        <p:spPr>
          <a:xfrm>
            <a:off x="4893276" y="1277829"/>
            <a:ext cx="6425513" cy="27415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65FD787-CC16-C16C-0C68-6F487A2ABAE1}"/>
              </a:ext>
            </a:extLst>
          </p:cNvPr>
          <p:cNvSpPr/>
          <p:nvPr/>
        </p:nvSpPr>
        <p:spPr>
          <a:xfrm>
            <a:off x="4971534" y="1360938"/>
            <a:ext cx="6425513" cy="27415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折れ線グラフ&#10;&#10;自動的に生成された説明">
            <a:extLst>
              <a:ext uri="{FF2B5EF4-FFF2-40B4-BE49-F238E27FC236}">
                <a16:creationId xmlns:a16="http://schemas.microsoft.com/office/drawing/2014/main" id="{B660EAD6-3AD9-9907-43F0-A7B921726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18" y="157547"/>
            <a:ext cx="3172597" cy="3172597"/>
          </a:xfrm>
          <a:prstGeom prst="rect">
            <a:avLst/>
          </a:prstGeom>
        </p:spPr>
      </p:pic>
      <p:pic>
        <p:nvPicPr>
          <p:cNvPr id="11" name="図 10" descr="グラフ, 折れ線グラフ&#10;&#10;自動的に生成された説明">
            <a:extLst>
              <a:ext uri="{FF2B5EF4-FFF2-40B4-BE49-F238E27FC236}">
                <a16:creationId xmlns:a16="http://schemas.microsoft.com/office/drawing/2014/main" id="{0DFFE3B9-0E35-389A-8A38-35A20C002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17" y="3586548"/>
            <a:ext cx="3172597" cy="31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1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テキスト, 地図, 凧, 男 が含まれている画像&#10;&#10;自動的に生成された説明">
            <a:extLst>
              <a:ext uri="{FF2B5EF4-FFF2-40B4-BE49-F238E27FC236}">
                <a16:creationId xmlns:a16="http://schemas.microsoft.com/office/drawing/2014/main" id="{E3E667F4-6006-16CE-536C-03D69CA1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3" y="1994141"/>
            <a:ext cx="4043363" cy="405856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BED0F3B-CEEF-F496-A427-94A0083E9492}"/>
              </a:ext>
            </a:extLst>
          </p:cNvPr>
          <p:cNvSpPr/>
          <p:nvPr/>
        </p:nvSpPr>
        <p:spPr>
          <a:xfrm>
            <a:off x="214312" y="5210331"/>
            <a:ext cx="3364035" cy="676275"/>
          </a:xfrm>
          <a:prstGeom prst="rect">
            <a:avLst/>
          </a:prstGeom>
          <a:solidFill>
            <a:schemeClr val="bg1">
              <a:lumMod val="85000"/>
              <a:alpha val="659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79453B3-FC09-B520-FD07-150DA97C5F94}"/>
              </a:ext>
            </a:extLst>
          </p:cNvPr>
          <p:cNvSpPr/>
          <p:nvPr/>
        </p:nvSpPr>
        <p:spPr>
          <a:xfrm>
            <a:off x="671513" y="6157913"/>
            <a:ext cx="3371850" cy="557212"/>
          </a:xfrm>
          <a:prstGeom prst="rect">
            <a:avLst/>
          </a:prstGeom>
          <a:solidFill>
            <a:srgbClr val="0015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13000">
                <a:schemeClr val="tx1">
                  <a:alpha val="0"/>
                </a:schemeClr>
              </a:gs>
              <a:gs pos="79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01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kumimoji="1" lang="ja-JP" altLang="en-US" b="1">
                <a:solidFill>
                  <a:schemeClr val="bg1"/>
                </a:solidFill>
              </a:rPr>
              <a:t>関数アートって？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5F647652-C492-2FBB-5E4D-57330FD3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0" t="4235" r="1586"/>
          <a:stretch/>
        </p:blipFill>
        <p:spPr>
          <a:xfrm>
            <a:off x="5505495" y="1997547"/>
            <a:ext cx="6241662" cy="416036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8CA26C-514F-3519-1453-0050954E72C0}"/>
              </a:ext>
            </a:extLst>
          </p:cNvPr>
          <p:cNvSpPr txBox="1"/>
          <p:nvPr/>
        </p:nvSpPr>
        <p:spPr>
          <a:xfrm>
            <a:off x="444843" y="6276231"/>
            <a:ext cx="38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数式だけで絵を描く</a:t>
            </a:r>
          </a:p>
        </p:txBody>
      </p:sp>
      <p:pic>
        <p:nvPicPr>
          <p:cNvPr id="21" name="図 20" descr="テキスト, 手紙&#10;&#10;自動的に生成された説明">
            <a:extLst>
              <a:ext uri="{FF2B5EF4-FFF2-40B4-BE49-F238E27FC236}">
                <a16:creationId xmlns:a16="http://schemas.microsoft.com/office/drawing/2014/main" id="{0FC331CC-3098-F695-4F3E-685BA831BA7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12" y="5250516"/>
            <a:ext cx="3364035" cy="676275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449132A-75E6-C041-F5B4-33FBA3B69F06}"/>
              </a:ext>
            </a:extLst>
          </p:cNvPr>
          <p:cNvSpPr/>
          <p:nvPr/>
        </p:nvSpPr>
        <p:spPr>
          <a:xfrm>
            <a:off x="7110412" y="6157913"/>
            <a:ext cx="3371850" cy="557212"/>
          </a:xfrm>
          <a:prstGeom prst="rect">
            <a:avLst/>
          </a:prstGeom>
          <a:solidFill>
            <a:srgbClr val="0015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83A6D13-3C91-F7CB-5F7A-1BF01A97CED0}"/>
              </a:ext>
            </a:extLst>
          </p:cNvPr>
          <p:cNvSpPr txBox="1"/>
          <p:nvPr/>
        </p:nvSpPr>
        <p:spPr>
          <a:xfrm>
            <a:off x="6883742" y="6276231"/>
            <a:ext cx="38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定期的にバズる</a:t>
            </a:r>
            <a:endParaRPr kumimoji="1" lang="ja-JP" altLang="en-US" b="1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2F941DE-CB2E-877F-E7CF-4DE41CDEB480}"/>
              </a:ext>
            </a:extLst>
          </p:cNvPr>
          <p:cNvSpPr txBox="1"/>
          <p:nvPr/>
        </p:nvSpPr>
        <p:spPr>
          <a:xfrm>
            <a:off x="8499494" y="1833708"/>
            <a:ext cx="3879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2022/06/26 </a:t>
            </a:r>
            <a:r>
              <a:rPr kumimoji="1" lang="ja-JP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ニコニコニュース　オリジナルより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9D99AAC-D347-069E-2C4D-173E720D2C13}"/>
              </a:ext>
            </a:extLst>
          </p:cNvPr>
          <p:cNvGrpSpPr/>
          <p:nvPr/>
        </p:nvGrpSpPr>
        <p:grpSpPr>
          <a:xfrm>
            <a:off x="3277859" y="2583584"/>
            <a:ext cx="6142718" cy="2225202"/>
            <a:chOff x="3024640" y="2726420"/>
            <a:chExt cx="6142718" cy="222520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68EE2B2-E595-8D71-B989-255020E6585E}"/>
                </a:ext>
              </a:extLst>
            </p:cNvPr>
            <p:cNvSpPr/>
            <p:nvPr/>
          </p:nvSpPr>
          <p:spPr>
            <a:xfrm rot="21149037">
              <a:off x="3024640" y="2726420"/>
              <a:ext cx="6142718" cy="2225202"/>
            </a:xfrm>
            <a:prstGeom prst="rect">
              <a:avLst/>
            </a:prstGeom>
            <a:solidFill>
              <a:srgbClr val="FFB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D3923E0-4F6F-4DFD-1A3D-9F09CE31A4F9}"/>
                </a:ext>
              </a:extLst>
            </p:cNvPr>
            <p:cNvSpPr txBox="1"/>
            <p:nvPr/>
          </p:nvSpPr>
          <p:spPr>
            <a:xfrm rot="21091283">
              <a:off x="3288629" y="3203864"/>
              <a:ext cx="56147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b="1">
                  <a:latin typeface="Meiryo" panose="020B0604030504040204" pitchFamily="34" charset="-128"/>
                  <a:ea typeface="Meiryo" panose="020B0604030504040204" pitchFamily="34" charset="-128"/>
                </a:rPr>
                <a:t>全自動で</a:t>
              </a:r>
              <a:br>
                <a:rPr kumimoji="1" lang="en-US" altLang="ja-JP" sz="3600" b="1" dirty="0">
                  <a:latin typeface="Meiryo" panose="020B0604030504040204" pitchFamily="34" charset="-128"/>
                  <a:ea typeface="Meiryo" panose="020B0604030504040204" pitchFamily="34" charset="-128"/>
                </a:rPr>
              </a:br>
              <a:r>
                <a:rPr kumimoji="1" lang="ja-JP" altLang="en-US" sz="3600" b="1">
                  <a:latin typeface="Meiryo" panose="020B0604030504040204" pitchFamily="34" charset="-128"/>
                  <a:ea typeface="Meiryo" panose="020B0604030504040204" pitchFamily="34" charset="-128"/>
                </a:rPr>
                <a:t>作れそうじゃない？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5005">
                <a:srgbClr val="000000">
                  <a:alpha val="66000"/>
                </a:srgbClr>
              </a:gs>
              <a:gs pos="80000">
                <a:schemeClr val="tx1">
                  <a:alpha val="77997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02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kumimoji="1" lang="ja-JP" altLang="en-US" b="1">
                <a:solidFill>
                  <a:schemeClr val="bg1"/>
                </a:solidFill>
              </a:rPr>
              <a:t>関数アート</a:t>
            </a:r>
            <a:r>
              <a:rPr lang="ja-JP" altLang="en-US" b="1">
                <a:solidFill>
                  <a:schemeClr val="bg1"/>
                </a:solidFill>
              </a:rPr>
              <a:t>ジェネレーターについて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5E84AD0-4859-DDC8-3D28-6CF6117751B7}"/>
              </a:ext>
            </a:extLst>
          </p:cNvPr>
          <p:cNvGrpSpPr/>
          <p:nvPr/>
        </p:nvGrpSpPr>
        <p:grpSpPr>
          <a:xfrm>
            <a:off x="2308168" y="6237872"/>
            <a:ext cx="1058600" cy="324021"/>
            <a:chOff x="3041914" y="6298019"/>
            <a:chExt cx="1058600" cy="324021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79453B3-FC09-B520-FD07-150DA97C5F94}"/>
                </a:ext>
              </a:extLst>
            </p:cNvPr>
            <p:cNvSpPr/>
            <p:nvPr/>
          </p:nvSpPr>
          <p:spPr>
            <a:xfrm>
              <a:off x="3043238" y="6298019"/>
              <a:ext cx="1057276" cy="314696"/>
            </a:xfrm>
            <a:prstGeom prst="rect">
              <a:avLst/>
            </a:prstGeom>
            <a:solidFill>
              <a:srgbClr val="0337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EA8CA26C-514F-3519-1453-0050954E72C0}"/>
                </a:ext>
              </a:extLst>
            </p:cNvPr>
            <p:cNvSpPr txBox="1"/>
            <p:nvPr/>
          </p:nvSpPr>
          <p:spPr>
            <a:xfrm>
              <a:off x="3041914" y="6314263"/>
              <a:ext cx="1057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b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元画像</a:t>
              </a:r>
              <a:endParaRPr kumimoji="1" lang="ja-JP" altLang="en-US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8B28F0-BB2D-82BF-BAB2-BE18854C5854}"/>
              </a:ext>
            </a:extLst>
          </p:cNvPr>
          <p:cNvGrpSpPr/>
          <p:nvPr/>
        </p:nvGrpSpPr>
        <p:grpSpPr>
          <a:xfrm>
            <a:off x="1742406" y="3973129"/>
            <a:ext cx="2188800" cy="2183582"/>
            <a:chOff x="2643188" y="1774056"/>
            <a:chExt cx="2188800" cy="2183582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BED0F3B-CEEF-F496-A427-94A0083E9492}"/>
                </a:ext>
              </a:extLst>
            </p:cNvPr>
            <p:cNvSpPr/>
            <p:nvPr/>
          </p:nvSpPr>
          <p:spPr>
            <a:xfrm>
              <a:off x="2643188" y="1774056"/>
              <a:ext cx="2188800" cy="2183582"/>
            </a:xfrm>
            <a:prstGeom prst="rect">
              <a:avLst/>
            </a:prstGeom>
            <a:solidFill>
              <a:schemeClr val="tx1">
                <a:alpha val="659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 descr="葉, 工場 が含まれている画像&#10;&#10;自動的に生成された説明">
              <a:extLst>
                <a:ext uri="{FF2B5EF4-FFF2-40B4-BE49-F238E27FC236}">
                  <a16:creationId xmlns:a16="http://schemas.microsoft.com/office/drawing/2014/main" id="{6B2490B3-2EB9-ABC6-54B1-F3DB99E4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5313" y="1871020"/>
              <a:ext cx="2040670" cy="1989653"/>
            </a:xfrm>
            <a:prstGeom prst="rect">
              <a:avLst/>
            </a:prstGeom>
          </p:spPr>
        </p:pic>
      </p:grpSp>
      <p:pic>
        <p:nvPicPr>
          <p:cNvPr id="12" name="図 11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F1316106-1AD9-09EB-364D-C610DB488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270" y="1855073"/>
            <a:ext cx="6971403" cy="4934035"/>
          </a:xfrm>
          <a:prstGeom prst="rect">
            <a:avLst/>
          </a:prstGeom>
        </p:spPr>
      </p:pic>
      <p:sp>
        <p:nvSpPr>
          <p:cNvPr id="18" name="右矢印 17">
            <a:extLst>
              <a:ext uri="{FF2B5EF4-FFF2-40B4-BE49-F238E27FC236}">
                <a16:creationId xmlns:a16="http://schemas.microsoft.com/office/drawing/2014/main" id="{15EE95D5-4D61-16FF-EAC1-44DFA1925457}"/>
              </a:ext>
            </a:extLst>
          </p:cNvPr>
          <p:cNvSpPr/>
          <p:nvPr/>
        </p:nvSpPr>
        <p:spPr>
          <a:xfrm rot="20889377">
            <a:off x="4177258" y="3854548"/>
            <a:ext cx="841466" cy="13496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6957D82-EC38-F62E-8850-BEDF01545E70}"/>
              </a:ext>
            </a:extLst>
          </p:cNvPr>
          <p:cNvSpPr/>
          <p:nvPr/>
        </p:nvSpPr>
        <p:spPr>
          <a:xfrm rot="21149037">
            <a:off x="168335" y="2216622"/>
            <a:ext cx="4949839" cy="1793081"/>
          </a:xfrm>
          <a:prstGeom prst="rect">
            <a:avLst/>
          </a:prstGeom>
          <a:solidFill>
            <a:srgbClr val="FFD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CE15670-441E-34CE-D892-1013FD4121A9}"/>
              </a:ext>
            </a:extLst>
          </p:cNvPr>
          <p:cNvSpPr txBox="1"/>
          <p:nvPr/>
        </p:nvSpPr>
        <p:spPr>
          <a:xfrm rot="21149037">
            <a:off x="430296" y="2610287"/>
            <a:ext cx="452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画像から自動で</a:t>
            </a:r>
            <a:br>
              <a:rPr kumimoji="1"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関数アートを生成可能！</a:t>
            </a:r>
          </a:p>
        </p:txBody>
      </p:sp>
    </p:spTree>
    <p:extLst>
      <p:ext uri="{BB962C8B-B14F-4D97-AF65-F5344CB8AC3E}">
        <p14:creationId xmlns:p14="http://schemas.microsoft.com/office/powerpoint/2010/main" val="65529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13000">
                <a:schemeClr val="tx1">
                  <a:alpha val="0"/>
                </a:schemeClr>
              </a:gs>
              <a:gs pos="79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03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kumimoji="1" lang="ja-JP" altLang="en-US" b="1">
                <a:solidFill>
                  <a:schemeClr val="bg1"/>
                </a:solidFill>
              </a:rPr>
              <a:t>こだわったポイント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0D8DBF32-4394-408B-FBFB-B7B5697209E1}"/>
              </a:ext>
            </a:extLst>
          </p:cNvPr>
          <p:cNvGrpSpPr/>
          <p:nvPr/>
        </p:nvGrpSpPr>
        <p:grpSpPr>
          <a:xfrm>
            <a:off x="601212" y="2519887"/>
            <a:ext cx="5494788" cy="1378634"/>
            <a:chOff x="601212" y="4754597"/>
            <a:chExt cx="5494788" cy="1378634"/>
          </a:xfrm>
        </p:grpSpPr>
        <p:sp>
          <p:nvSpPr>
            <p:cNvPr id="32" name="片側の 2 つの角を丸めた四角形 31">
              <a:extLst>
                <a:ext uri="{FF2B5EF4-FFF2-40B4-BE49-F238E27FC236}">
                  <a16:creationId xmlns:a16="http://schemas.microsoft.com/office/drawing/2014/main" id="{539B4636-2099-7131-7D3A-0EE98DFC7050}"/>
                </a:ext>
              </a:extLst>
            </p:cNvPr>
            <p:cNvSpPr/>
            <p:nvPr/>
          </p:nvSpPr>
          <p:spPr>
            <a:xfrm rot="5400000">
              <a:off x="3077065" y="3057381"/>
              <a:ext cx="1208891" cy="4828978"/>
            </a:xfrm>
            <a:prstGeom prst="round2SameRect">
              <a:avLst/>
            </a:prstGeom>
            <a:noFill/>
            <a:ln w="76200">
              <a:solidFill>
                <a:srgbClr val="FCE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E398E3C-21D8-48CE-BD5C-33C8E49638B7}"/>
                </a:ext>
              </a:extLst>
            </p:cNvPr>
            <p:cNvSpPr txBox="1"/>
            <p:nvPr/>
          </p:nvSpPr>
          <p:spPr>
            <a:xfrm>
              <a:off x="1413350" y="4970848"/>
              <a:ext cx="4524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latin typeface="Meiryo" panose="020B0604030504040204" pitchFamily="34" charset="-128"/>
                  <a:ea typeface="Meiryo" panose="020B0604030504040204" pitchFamily="34" charset="-128"/>
                </a:rPr>
                <a:t>人間が理解可能な</a:t>
              </a:r>
              <a:endParaRPr kumimoji="1" lang="ja-JP" altLang="en-US" sz="3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CDEF57C-E65B-B7E5-6431-AB14D6451DC3}"/>
                </a:ext>
              </a:extLst>
            </p:cNvPr>
            <p:cNvSpPr txBox="1"/>
            <p:nvPr/>
          </p:nvSpPr>
          <p:spPr>
            <a:xfrm>
              <a:off x="1851074" y="5373574"/>
              <a:ext cx="374904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3800" b="1">
                  <a:latin typeface="Meiryo" panose="020B0604030504040204" pitchFamily="34" charset="-128"/>
                  <a:ea typeface="Meiryo" panose="020B0604030504040204" pitchFamily="34" charset="-128"/>
                </a:rPr>
                <a:t>数式の生成</a:t>
              </a:r>
              <a:endParaRPr lang="ja-JP" altLang="en-US" sz="3800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7CA69493-ADCD-2793-E55B-E2C89B09626E}"/>
                </a:ext>
              </a:extLst>
            </p:cNvPr>
            <p:cNvSpPr/>
            <p:nvPr/>
          </p:nvSpPr>
          <p:spPr>
            <a:xfrm>
              <a:off x="601212" y="4754597"/>
              <a:ext cx="1378634" cy="1378634"/>
            </a:xfrm>
            <a:prstGeom prst="ellipse">
              <a:avLst/>
            </a:prstGeom>
            <a:solidFill>
              <a:srgbClr val="FCEF7B"/>
            </a:solidFill>
            <a:ln w="76200">
              <a:solidFill>
                <a:srgbClr val="FCE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311726-C7EC-C3AB-8F64-58FDFB605751}"/>
                </a:ext>
              </a:extLst>
            </p:cNvPr>
            <p:cNvSpPr txBox="1"/>
            <p:nvPr/>
          </p:nvSpPr>
          <p:spPr>
            <a:xfrm>
              <a:off x="601212" y="5103291"/>
              <a:ext cx="13786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200" b="1">
                  <a:latin typeface="Meiryo" panose="020B0604030504040204" pitchFamily="34" charset="-128"/>
                  <a:ea typeface="Meiryo" panose="020B0604030504040204" pitchFamily="34" charset="-128"/>
                </a:rPr>
                <a:t>１</a:t>
              </a: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039471ED-844E-4E68-7595-706E9502F149}"/>
              </a:ext>
            </a:extLst>
          </p:cNvPr>
          <p:cNvGrpSpPr/>
          <p:nvPr/>
        </p:nvGrpSpPr>
        <p:grpSpPr>
          <a:xfrm>
            <a:off x="1871223" y="4707202"/>
            <a:ext cx="5698906" cy="1378634"/>
            <a:chOff x="6293487" y="4754598"/>
            <a:chExt cx="5698906" cy="1378634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2CEAD1B-6B47-FBB9-C858-D85321108A32}"/>
                </a:ext>
              </a:extLst>
            </p:cNvPr>
            <p:cNvSpPr txBox="1"/>
            <p:nvPr/>
          </p:nvSpPr>
          <p:spPr>
            <a:xfrm>
              <a:off x="7468003" y="4994175"/>
              <a:ext cx="4524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Meiryo" panose="020B0604030504040204" pitchFamily="34" charset="-128"/>
                  <a:ea typeface="Meiryo" panose="020B0604030504040204" pitchFamily="34" charset="-128"/>
                </a:rPr>
                <a:t>ピクセルベースの処理から</a:t>
              </a:r>
              <a:endParaRPr kumimoji="1" lang="en-US" altLang="ja-JP" sz="3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2D2F6A4B-9453-3598-4A5B-8FB44213A78A}"/>
                </a:ext>
              </a:extLst>
            </p:cNvPr>
            <p:cNvSpPr txBox="1"/>
            <p:nvPr/>
          </p:nvSpPr>
          <p:spPr>
            <a:xfrm>
              <a:off x="7874253" y="5385500"/>
              <a:ext cx="374904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3800" b="1">
                  <a:latin typeface="Meiryo" panose="020B0604030504040204" pitchFamily="34" charset="-128"/>
                  <a:ea typeface="Meiryo" panose="020B0604030504040204" pitchFamily="34" charset="-128"/>
                </a:rPr>
                <a:t>フルスクラッチ</a:t>
              </a:r>
              <a:endParaRPr lang="ja-JP" altLang="en-US" sz="3800"/>
            </a:p>
          </p:txBody>
        </p:sp>
        <p:sp>
          <p:nvSpPr>
            <p:cNvPr id="33" name="片側の 2 つの角を丸めた四角形 32">
              <a:extLst>
                <a:ext uri="{FF2B5EF4-FFF2-40B4-BE49-F238E27FC236}">
                  <a16:creationId xmlns:a16="http://schemas.microsoft.com/office/drawing/2014/main" id="{BED4D0A4-E441-04EA-44A2-BAC60E016751}"/>
                </a:ext>
              </a:extLst>
            </p:cNvPr>
            <p:cNvSpPr/>
            <p:nvPr/>
          </p:nvSpPr>
          <p:spPr>
            <a:xfrm rot="5400000">
              <a:off x="8769340" y="3057382"/>
              <a:ext cx="1208891" cy="4828978"/>
            </a:xfrm>
            <a:prstGeom prst="round2SameRect">
              <a:avLst/>
            </a:prstGeom>
            <a:noFill/>
            <a:ln w="76200">
              <a:solidFill>
                <a:srgbClr val="FFD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589075E0-6145-C861-4B8E-6D0D416C95D4}"/>
                </a:ext>
              </a:extLst>
            </p:cNvPr>
            <p:cNvSpPr/>
            <p:nvPr/>
          </p:nvSpPr>
          <p:spPr>
            <a:xfrm>
              <a:off x="6293487" y="4754598"/>
              <a:ext cx="1378634" cy="1378634"/>
            </a:xfrm>
            <a:prstGeom prst="ellipse">
              <a:avLst/>
            </a:prstGeom>
            <a:solidFill>
              <a:srgbClr val="FFDB8F"/>
            </a:solidFill>
            <a:ln w="76200">
              <a:solidFill>
                <a:srgbClr val="FFD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F8369EC2-5722-4C89-71DA-0E0E89DC449F}"/>
                </a:ext>
              </a:extLst>
            </p:cNvPr>
            <p:cNvSpPr txBox="1"/>
            <p:nvPr/>
          </p:nvSpPr>
          <p:spPr>
            <a:xfrm>
              <a:off x="6293487" y="5103292"/>
              <a:ext cx="13786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200" b="1">
                  <a:latin typeface="Meiryo" panose="020B0604030504040204" pitchFamily="34" charset="-128"/>
                  <a:ea typeface="Meiryo" panose="020B0604030504040204" pitchFamily="34" charset="-128"/>
                </a:rPr>
                <a:t>２</a:t>
              </a:r>
            </a:p>
          </p:txBody>
        </p:sp>
      </p:grpSp>
      <p:pic>
        <p:nvPicPr>
          <p:cNvPr id="47" name="図 4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2F18B7E-6B17-F78D-90E2-8B534EE89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170" y="3238930"/>
            <a:ext cx="3429000" cy="3429000"/>
          </a:xfrm>
          <a:prstGeom prst="rect">
            <a:avLst/>
          </a:prstGeom>
        </p:spPr>
      </p:pic>
      <p:pic>
        <p:nvPicPr>
          <p:cNvPr id="43" name="図 42" descr="ダイアグラム&#10;&#10;自動的に生成された説明">
            <a:extLst>
              <a:ext uri="{FF2B5EF4-FFF2-40B4-BE49-F238E27FC236}">
                <a16:creationId xmlns:a16="http://schemas.microsoft.com/office/drawing/2014/main" id="{950F8334-183B-82B7-5E3A-BF9557394D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5464" y="1826905"/>
            <a:ext cx="2820316" cy="28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8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13000">
                <a:schemeClr val="tx1">
                  <a:alpha val="0"/>
                </a:schemeClr>
              </a:gs>
              <a:gs pos="79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04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kumimoji="1" lang="ja-JP" altLang="en-US" b="1">
                <a:solidFill>
                  <a:schemeClr val="bg1"/>
                </a:solidFill>
              </a:rPr>
              <a:t>人間が理解できる数式の生成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0D8DBF32-4394-408B-FBFB-B7B5697209E1}"/>
              </a:ext>
            </a:extLst>
          </p:cNvPr>
          <p:cNvGrpSpPr/>
          <p:nvPr/>
        </p:nvGrpSpPr>
        <p:grpSpPr>
          <a:xfrm>
            <a:off x="248826" y="1965889"/>
            <a:ext cx="5494788" cy="1378634"/>
            <a:chOff x="601212" y="4754597"/>
            <a:chExt cx="5494788" cy="1378634"/>
          </a:xfrm>
        </p:grpSpPr>
        <p:sp>
          <p:nvSpPr>
            <p:cNvPr id="32" name="片側の 2 つの角を丸めた四角形 31">
              <a:extLst>
                <a:ext uri="{FF2B5EF4-FFF2-40B4-BE49-F238E27FC236}">
                  <a16:creationId xmlns:a16="http://schemas.microsoft.com/office/drawing/2014/main" id="{539B4636-2099-7131-7D3A-0EE98DFC7050}"/>
                </a:ext>
              </a:extLst>
            </p:cNvPr>
            <p:cNvSpPr/>
            <p:nvPr/>
          </p:nvSpPr>
          <p:spPr>
            <a:xfrm rot="5400000">
              <a:off x="3077065" y="3057381"/>
              <a:ext cx="1208891" cy="4828978"/>
            </a:xfrm>
            <a:prstGeom prst="round2SameRect">
              <a:avLst/>
            </a:prstGeom>
            <a:noFill/>
            <a:ln w="76200">
              <a:solidFill>
                <a:srgbClr val="FCE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E398E3C-21D8-48CE-BD5C-33C8E49638B7}"/>
                </a:ext>
              </a:extLst>
            </p:cNvPr>
            <p:cNvSpPr txBox="1"/>
            <p:nvPr/>
          </p:nvSpPr>
          <p:spPr>
            <a:xfrm>
              <a:off x="1413350" y="4970848"/>
              <a:ext cx="4524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latin typeface="Meiryo" panose="020B0604030504040204" pitchFamily="34" charset="-128"/>
                  <a:ea typeface="Meiryo" panose="020B0604030504040204" pitchFamily="34" charset="-128"/>
                </a:rPr>
                <a:t>人間が理解可能な</a:t>
              </a:r>
              <a:endParaRPr kumimoji="1" lang="ja-JP" altLang="en-US" sz="3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CDEF57C-E65B-B7E5-6431-AB14D6451DC3}"/>
                </a:ext>
              </a:extLst>
            </p:cNvPr>
            <p:cNvSpPr txBox="1"/>
            <p:nvPr/>
          </p:nvSpPr>
          <p:spPr>
            <a:xfrm>
              <a:off x="1851074" y="5373574"/>
              <a:ext cx="374904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3800" b="1">
                  <a:latin typeface="Meiryo" panose="020B0604030504040204" pitchFamily="34" charset="-128"/>
                  <a:ea typeface="Meiryo" panose="020B0604030504040204" pitchFamily="34" charset="-128"/>
                </a:rPr>
                <a:t>数式の生成</a:t>
              </a:r>
              <a:endParaRPr lang="ja-JP" altLang="en-US" sz="3800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7CA69493-ADCD-2793-E55B-E2C89B09626E}"/>
                </a:ext>
              </a:extLst>
            </p:cNvPr>
            <p:cNvSpPr/>
            <p:nvPr/>
          </p:nvSpPr>
          <p:spPr>
            <a:xfrm>
              <a:off x="601212" y="4754597"/>
              <a:ext cx="1378634" cy="1378634"/>
            </a:xfrm>
            <a:prstGeom prst="ellipse">
              <a:avLst/>
            </a:prstGeom>
            <a:solidFill>
              <a:srgbClr val="FCEF7B"/>
            </a:solidFill>
            <a:ln w="76200">
              <a:solidFill>
                <a:srgbClr val="FCEF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311726-C7EC-C3AB-8F64-58FDFB605751}"/>
                </a:ext>
              </a:extLst>
            </p:cNvPr>
            <p:cNvSpPr txBox="1"/>
            <p:nvPr/>
          </p:nvSpPr>
          <p:spPr>
            <a:xfrm>
              <a:off x="601212" y="5103291"/>
              <a:ext cx="13786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200" b="1">
                  <a:latin typeface="Meiryo" panose="020B0604030504040204" pitchFamily="34" charset="-128"/>
                  <a:ea typeface="Meiryo" panose="020B0604030504040204" pitchFamily="34" charset="-128"/>
                </a:rPr>
                <a:t>１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B99200D-BD85-C25C-B6B6-4F4CA67E32A2}"/>
                  </a:ext>
                </a:extLst>
              </p:cNvPr>
              <p:cNvSpPr txBox="1"/>
              <p:nvPr/>
            </p:nvSpPr>
            <p:spPr>
              <a:xfrm>
                <a:off x="1278485" y="4020791"/>
                <a:ext cx="7009059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=3.029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0.32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492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1.39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ja-JP" dirty="0"/>
                                <m:t> </m:t>
                              </m:r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.382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19.3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ja-JP" dirty="0"/>
                                <m:t> </m:t>
                              </m:r>
                            </m:e>
                            <m:e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.017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83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ja-JP" dirty="0"/>
                                <m:t> </m:t>
                              </m:r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.23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29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…⋯</m:t>
                              </m:r>
                              <m:r>
                                <m:rPr>
                                  <m:nor/>
                                </m:rPr>
                                <a:rPr lang="en-US" altLang="ja-JP" b="0" dirty="0"/>
                                <m:t> </m:t>
                              </m:r>
                            </m:e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&amp; =3.0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0.32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492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1.39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ja-JP" dirty="0"/>
                                <m:t> </m:t>
                              </m:r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.382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19.3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dirty="0"/>
                                <m:t> </m:t>
                              </m:r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.017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83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ja-JP" dirty="0"/>
                                <m:t> </m:t>
                              </m:r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.23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29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…⋯</m:t>
                              </m:r>
                              <m:r>
                                <m:rPr>
                                  <m:nor/>
                                </m:rPr>
                                <a:rPr lang="en-US" altLang="ja-JP" b="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B99200D-BD85-C25C-B6B6-4F4CA67E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85" y="4020791"/>
                <a:ext cx="7009059" cy="1248547"/>
              </a:xfrm>
              <a:prstGeom prst="rect">
                <a:avLst/>
              </a:prstGeom>
              <a:blipFill>
                <a:blip r:embed="rId4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694A06-6F5D-CD56-C048-8571E6F002DA}"/>
              </a:ext>
            </a:extLst>
          </p:cNvPr>
          <p:cNvSpPr txBox="1"/>
          <p:nvPr/>
        </p:nvSpPr>
        <p:spPr>
          <a:xfrm>
            <a:off x="830227" y="3559126"/>
            <a:ext cx="386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フーリエ変換は禁じ手</a:t>
            </a:r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533A0088-5220-2B9A-5639-132EB2873839}"/>
              </a:ext>
            </a:extLst>
          </p:cNvPr>
          <p:cNvSpPr/>
          <p:nvPr/>
        </p:nvSpPr>
        <p:spPr>
          <a:xfrm rot="2695632">
            <a:off x="4039502" y="4077288"/>
            <a:ext cx="1135556" cy="1135556"/>
          </a:xfrm>
          <a:prstGeom prst="plus">
            <a:avLst>
              <a:gd name="adj" fmla="val 40951"/>
            </a:avLst>
          </a:prstGeom>
          <a:solidFill>
            <a:srgbClr val="C00000">
              <a:alpha val="784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5FDA4E-07E5-EDBC-A092-C6FA074938FB}"/>
              </a:ext>
            </a:extLst>
          </p:cNvPr>
          <p:cNvSpPr txBox="1"/>
          <p:nvPr/>
        </p:nvSpPr>
        <p:spPr>
          <a:xfrm>
            <a:off x="830226" y="5731003"/>
            <a:ext cx="7372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円や線分、</a:t>
            </a:r>
            <a:r>
              <a:rPr kumimoji="1"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多項式など、</a:t>
            </a:r>
            <a:br>
              <a:rPr kumimoji="1" lang="en-US" altLang="ja-JP" sz="2400" b="1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24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わかりやすい関数</a:t>
            </a:r>
            <a:r>
              <a:rPr kumimoji="1"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で画像を処理！</a:t>
            </a:r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9DDB8155-696B-7930-AC94-7B99EF8694DE}"/>
              </a:ext>
            </a:extLst>
          </p:cNvPr>
          <p:cNvSpPr/>
          <p:nvPr/>
        </p:nvSpPr>
        <p:spPr>
          <a:xfrm>
            <a:off x="5904077" y="2726801"/>
            <a:ext cx="1145627" cy="1144655"/>
          </a:xfrm>
          <a:prstGeom prst="wedgeEllipseCallout">
            <a:avLst>
              <a:gd name="adj1" fmla="val -58181"/>
              <a:gd name="adj2" fmla="val 378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既存手法</a:t>
            </a:r>
            <a:br>
              <a:rPr kumimoji="1" lang="en-US" altLang="ja-JP" sz="1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あり</a:t>
            </a:r>
          </a:p>
        </p:txBody>
      </p:sp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98A0C320-737D-9264-13F0-3340F68FE402}"/>
              </a:ext>
            </a:extLst>
          </p:cNvPr>
          <p:cNvSpPr/>
          <p:nvPr/>
        </p:nvSpPr>
        <p:spPr>
          <a:xfrm>
            <a:off x="5904076" y="5276560"/>
            <a:ext cx="1145627" cy="1144655"/>
          </a:xfrm>
          <a:prstGeom prst="wedgeEllipseCallout">
            <a:avLst>
              <a:gd name="adj1" fmla="val -52041"/>
              <a:gd name="adj2" fmla="val 3907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既存手法</a:t>
            </a:r>
            <a:br>
              <a:rPr kumimoji="1" lang="en-US" altLang="ja-JP" sz="1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なし</a:t>
            </a: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C0BB7B2B-FB86-6293-D6FA-4585C4F01A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6196" y="3027248"/>
            <a:ext cx="3808069" cy="38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8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05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kumimoji="1" lang="ja-JP" altLang="en-US" b="1">
                <a:solidFill>
                  <a:schemeClr val="bg1"/>
                </a:solidFill>
              </a:rPr>
              <a:t>フルスクラッチ</a:t>
            </a:r>
            <a:r>
              <a:rPr kumimoji="1" lang="ja-JP" altLang="en-US" sz="2700" b="1">
                <a:solidFill>
                  <a:schemeClr val="bg1"/>
                </a:solidFill>
              </a:rPr>
              <a:t>（用いた技術の紹介）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BE4FD5-7EB0-5F20-1169-956AB0929233}"/>
              </a:ext>
            </a:extLst>
          </p:cNvPr>
          <p:cNvGrpSpPr/>
          <p:nvPr/>
        </p:nvGrpSpPr>
        <p:grpSpPr>
          <a:xfrm>
            <a:off x="256417" y="2006751"/>
            <a:ext cx="5698906" cy="1378634"/>
            <a:chOff x="6293487" y="4754598"/>
            <a:chExt cx="5698906" cy="1378634"/>
          </a:xfrm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05E13CD-8FFE-C554-9CEC-ECAFD7C6E596}"/>
                </a:ext>
              </a:extLst>
            </p:cNvPr>
            <p:cNvSpPr txBox="1"/>
            <p:nvPr/>
          </p:nvSpPr>
          <p:spPr>
            <a:xfrm>
              <a:off x="7468003" y="4994175"/>
              <a:ext cx="4524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Meiryo" panose="020B0604030504040204" pitchFamily="34" charset="-128"/>
                  <a:ea typeface="Meiryo" panose="020B0604030504040204" pitchFamily="34" charset="-128"/>
                </a:rPr>
                <a:t>ピクセルベースの処理から</a:t>
              </a:r>
              <a:endParaRPr kumimoji="1" lang="en-US" altLang="ja-JP" sz="3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AF769E7-E877-B543-1A0F-71F759C17CFC}"/>
                </a:ext>
              </a:extLst>
            </p:cNvPr>
            <p:cNvSpPr txBox="1"/>
            <p:nvPr/>
          </p:nvSpPr>
          <p:spPr>
            <a:xfrm>
              <a:off x="7874253" y="5385500"/>
              <a:ext cx="374904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3800" b="1">
                  <a:latin typeface="Meiryo" panose="020B0604030504040204" pitchFamily="34" charset="-128"/>
                  <a:ea typeface="Meiryo" panose="020B0604030504040204" pitchFamily="34" charset="-128"/>
                </a:rPr>
                <a:t>フルスクラッチ</a:t>
              </a:r>
              <a:endParaRPr lang="ja-JP" altLang="en-US" sz="3800"/>
            </a:p>
          </p:txBody>
        </p:sp>
        <p:sp>
          <p:nvSpPr>
            <p:cNvPr id="16" name="片側の 2 つの角を丸めた四角形 15">
              <a:extLst>
                <a:ext uri="{FF2B5EF4-FFF2-40B4-BE49-F238E27FC236}">
                  <a16:creationId xmlns:a16="http://schemas.microsoft.com/office/drawing/2014/main" id="{24454F98-96AA-AA4C-4C80-7837D78E83EC}"/>
                </a:ext>
              </a:extLst>
            </p:cNvPr>
            <p:cNvSpPr/>
            <p:nvPr/>
          </p:nvSpPr>
          <p:spPr>
            <a:xfrm rot="5400000">
              <a:off x="8769340" y="3057382"/>
              <a:ext cx="1208891" cy="4828978"/>
            </a:xfrm>
            <a:prstGeom prst="round2SameRect">
              <a:avLst/>
            </a:prstGeom>
            <a:noFill/>
            <a:ln w="76200">
              <a:solidFill>
                <a:srgbClr val="FFD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12166B4E-33A5-9CF5-6A4C-98D2392C9B51}"/>
                </a:ext>
              </a:extLst>
            </p:cNvPr>
            <p:cNvSpPr/>
            <p:nvPr/>
          </p:nvSpPr>
          <p:spPr>
            <a:xfrm>
              <a:off x="6293487" y="4754598"/>
              <a:ext cx="1378634" cy="1378634"/>
            </a:xfrm>
            <a:prstGeom prst="ellipse">
              <a:avLst/>
            </a:prstGeom>
            <a:solidFill>
              <a:srgbClr val="FFDB8F"/>
            </a:solidFill>
            <a:ln w="76200">
              <a:solidFill>
                <a:srgbClr val="FFD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2584FFC-DA39-7835-D0ED-96F247EF4BCC}"/>
                </a:ext>
              </a:extLst>
            </p:cNvPr>
            <p:cNvSpPr txBox="1"/>
            <p:nvPr/>
          </p:nvSpPr>
          <p:spPr>
            <a:xfrm>
              <a:off x="6293487" y="5103292"/>
              <a:ext cx="13786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200" b="1">
                  <a:latin typeface="Meiryo" panose="020B0604030504040204" pitchFamily="34" charset="-128"/>
                  <a:ea typeface="Meiryo" panose="020B0604030504040204" pitchFamily="34" charset="-128"/>
                </a:rPr>
                <a:t>２</a:t>
              </a: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4E15EA85-8ABD-6E88-BEBA-BBE1567ADF28}"/>
              </a:ext>
            </a:extLst>
          </p:cNvPr>
          <p:cNvGrpSpPr/>
          <p:nvPr/>
        </p:nvGrpSpPr>
        <p:grpSpPr>
          <a:xfrm>
            <a:off x="1984257" y="3884957"/>
            <a:ext cx="7554985" cy="2849981"/>
            <a:chOff x="435464" y="3581295"/>
            <a:chExt cx="7554985" cy="2849981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898D6B-C7D6-8379-3ED1-A88C355EB02F}"/>
                </a:ext>
              </a:extLst>
            </p:cNvPr>
            <p:cNvGrpSpPr/>
            <p:nvPr/>
          </p:nvGrpSpPr>
          <p:grpSpPr>
            <a:xfrm>
              <a:off x="435464" y="3838632"/>
              <a:ext cx="5751414" cy="858129"/>
              <a:chOff x="434139" y="3644984"/>
              <a:chExt cx="5751414" cy="858129"/>
            </a:xfrm>
          </p:grpSpPr>
          <p:sp>
            <p:nvSpPr>
              <p:cNvPr id="23" name="ホームベース 22">
                <a:extLst>
                  <a:ext uri="{FF2B5EF4-FFF2-40B4-BE49-F238E27FC236}">
                    <a16:creationId xmlns:a16="http://schemas.microsoft.com/office/drawing/2014/main" id="{7C0A717D-8014-097F-36CE-87C969054896}"/>
                  </a:ext>
                </a:extLst>
              </p:cNvPr>
              <p:cNvSpPr/>
              <p:nvPr/>
            </p:nvSpPr>
            <p:spPr>
              <a:xfrm>
                <a:off x="4075399" y="3644984"/>
                <a:ext cx="2110154" cy="858129"/>
              </a:xfrm>
              <a:prstGeom prst="homePlate">
                <a:avLst/>
              </a:prstGeom>
              <a:solidFill>
                <a:srgbClr val="069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直線</a:t>
                </a:r>
                <a:br>
                  <a:rPr lang="en-US" altLang="ja-JP" b="1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検出</a:t>
                </a:r>
                <a:endParaRPr kumimoji="1" lang="ja-JP" altLang="en-US" b="1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2" name="ホームベース 21">
                <a:extLst>
                  <a:ext uri="{FF2B5EF4-FFF2-40B4-BE49-F238E27FC236}">
                    <a16:creationId xmlns:a16="http://schemas.microsoft.com/office/drawing/2014/main" id="{74E7289B-A8C9-F7AB-3B20-CE1676F15118}"/>
                  </a:ext>
                </a:extLst>
              </p:cNvPr>
              <p:cNvSpPr/>
              <p:nvPr/>
            </p:nvSpPr>
            <p:spPr>
              <a:xfrm>
                <a:off x="1933916" y="3644984"/>
                <a:ext cx="2652151" cy="858129"/>
              </a:xfrm>
              <a:prstGeom prst="homePlate">
                <a:avLst/>
              </a:prstGeom>
              <a:solidFill>
                <a:srgbClr val="03A0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ベクトル場</a:t>
                </a:r>
                <a:endParaRPr lang="en-US" altLang="ja-JP" b="1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algn="ctr"/>
                <a:r>
                  <a:rPr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計算</a:t>
                </a:r>
                <a:endParaRPr lang="en-US" altLang="ja-JP" b="1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1" name="ホームベース 20">
                <a:extLst>
                  <a:ext uri="{FF2B5EF4-FFF2-40B4-BE49-F238E27FC236}">
                    <a16:creationId xmlns:a16="http://schemas.microsoft.com/office/drawing/2014/main" id="{A5DEB85A-DE18-DE28-F16F-DD6927FD78F5}"/>
                  </a:ext>
                </a:extLst>
              </p:cNvPr>
              <p:cNvSpPr/>
              <p:nvPr/>
            </p:nvSpPr>
            <p:spPr>
              <a:xfrm>
                <a:off x="434139" y="3644984"/>
                <a:ext cx="1975719" cy="858129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エッジ</a:t>
                </a:r>
                <a:br>
                  <a:rPr kumimoji="1" lang="en-US" altLang="ja-JP" b="1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kumimoji="1"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検出</a:t>
                </a:r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4B40550A-96A8-5B93-54F5-34D964AC10B0}"/>
                </a:ext>
              </a:extLst>
            </p:cNvPr>
            <p:cNvGrpSpPr/>
            <p:nvPr/>
          </p:nvGrpSpPr>
          <p:grpSpPr>
            <a:xfrm>
              <a:off x="2555759" y="5249784"/>
              <a:ext cx="5434690" cy="858129"/>
              <a:chOff x="2446480" y="5044671"/>
              <a:chExt cx="5434690" cy="858129"/>
            </a:xfrm>
          </p:grpSpPr>
          <p:sp>
            <p:nvSpPr>
              <p:cNvPr id="24" name="ホームベース 23">
                <a:extLst>
                  <a:ext uri="{FF2B5EF4-FFF2-40B4-BE49-F238E27FC236}">
                    <a16:creationId xmlns:a16="http://schemas.microsoft.com/office/drawing/2014/main" id="{EDCF6148-08EB-AB10-D5D9-A4D7B049EEEE}"/>
                  </a:ext>
                </a:extLst>
              </p:cNvPr>
              <p:cNvSpPr/>
              <p:nvPr/>
            </p:nvSpPr>
            <p:spPr>
              <a:xfrm>
                <a:off x="5488410" y="5044671"/>
                <a:ext cx="2392760" cy="858129"/>
              </a:xfrm>
              <a:prstGeom prst="homePlate">
                <a:avLst/>
              </a:prstGeom>
              <a:solidFill>
                <a:srgbClr val="0C5A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多項式</a:t>
                </a:r>
                <a:endParaRPr kumimoji="1" lang="en-US" altLang="ja-JP" b="1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algn="ctr"/>
                <a:r>
                  <a:rPr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近似</a:t>
                </a:r>
                <a:endParaRPr kumimoji="1" lang="ja-JP" altLang="en-US" b="1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ホームベース 24">
                <a:extLst>
                  <a:ext uri="{FF2B5EF4-FFF2-40B4-BE49-F238E27FC236}">
                    <a16:creationId xmlns:a16="http://schemas.microsoft.com/office/drawing/2014/main" id="{1761C6E2-BBEB-6803-B00C-9292427412AD}"/>
                  </a:ext>
                </a:extLst>
              </p:cNvPr>
              <p:cNvSpPr/>
              <p:nvPr/>
            </p:nvSpPr>
            <p:spPr>
              <a:xfrm>
                <a:off x="3918327" y="5044671"/>
                <a:ext cx="2110154" cy="858129"/>
              </a:xfrm>
              <a:prstGeom prst="homePlate">
                <a:avLst/>
              </a:prstGeom>
              <a:solidFill>
                <a:srgbClr val="0A79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グラフ</a:t>
                </a:r>
                <a:br>
                  <a:rPr kumimoji="1" lang="en-US" altLang="ja-JP" b="1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kumimoji="1"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構造化</a:t>
                </a:r>
              </a:p>
            </p:txBody>
          </p:sp>
          <p:sp>
            <p:nvSpPr>
              <p:cNvPr id="26" name="ホームベース 25">
                <a:extLst>
                  <a:ext uri="{FF2B5EF4-FFF2-40B4-BE49-F238E27FC236}">
                    <a16:creationId xmlns:a16="http://schemas.microsoft.com/office/drawing/2014/main" id="{174DCD0C-E1A9-1321-A172-514BE30E78E3}"/>
                  </a:ext>
                </a:extLst>
              </p:cNvPr>
              <p:cNvSpPr/>
              <p:nvPr/>
            </p:nvSpPr>
            <p:spPr>
              <a:xfrm>
                <a:off x="2446480" y="5044671"/>
                <a:ext cx="1975719" cy="858129"/>
              </a:xfrm>
              <a:prstGeom prst="homePlate">
                <a:avLst/>
              </a:prstGeom>
              <a:solidFill>
                <a:srgbClr val="0985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円弧</a:t>
                </a:r>
                <a:br>
                  <a:rPr kumimoji="1" lang="en-US" altLang="ja-JP" b="1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kumimoji="1" lang="ja-JP" altLang="en-US" b="1">
                    <a:latin typeface="Meiryo" panose="020B0604030504040204" pitchFamily="34" charset="-128"/>
                    <a:ea typeface="Meiryo" panose="020B0604030504040204" pitchFamily="34" charset="-128"/>
                  </a:rPr>
                  <a:t>検出</a:t>
                </a:r>
              </a:p>
            </p:txBody>
          </p:sp>
        </p:grpSp>
        <p:cxnSp>
          <p:nvCxnSpPr>
            <p:cNvPr id="33" name="カギ線コネクタ 32">
              <a:extLst>
                <a:ext uri="{FF2B5EF4-FFF2-40B4-BE49-F238E27FC236}">
                  <a16:creationId xmlns:a16="http://schemas.microsoft.com/office/drawing/2014/main" id="{C3BDE87C-37BA-820D-D073-454063361B7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60324" y="5064920"/>
              <a:ext cx="4479628" cy="613928"/>
            </a:xfrm>
            <a:prstGeom prst="bentConnector3">
              <a:avLst>
                <a:gd name="adj1" fmla="val 109039"/>
              </a:avLst>
            </a:prstGeom>
            <a:ln w="47625">
              <a:solidFill>
                <a:srgbClr val="0691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カギ線コネクタ 41">
              <a:extLst>
                <a:ext uri="{FF2B5EF4-FFF2-40B4-BE49-F238E27FC236}">
                  <a16:creationId xmlns:a16="http://schemas.microsoft.com/office/drawing/2014/main" id="{513CD770-C53A-F061-F1D8-63059A58961C}"/>
                </a:ext>
              </a:extLst>
            </p:cNvPr>
            <p:cNvCxnSpPr>
              <a:cxnSpLocks/>
            </p:cNvCxnSpPr>
            <p:nvPr/>
          </p:nvCxnSpPr>
          <p:spPr>
            <a:xfrm>
              <a:off x="6468233" y="4267697"/>
              <a:ext cx="159019" cy="809923"/>
            </a:xfrm>
            <a:prstGeom prst="bentConnector2">
              <a:avLst/>
            </a:prstGeom>
            <a:ln w="47625">
              <a:solidFill>
                <a:srgbClr val="03A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7FEF66C-007F-ACF9-CBB1-79C4C909CB4A}"/>
                </a:ext>
              </a:extLst>
            </p:cNvPr>
            <p:cNvSpPr txBox="1"/>
            <p:nvPr/>
          </p:nvSpPr>
          <p:spPr>
            <a:xfrm>
              <a:off x="435464" y="3592473"/>
              <a:ext cx="9954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画像の微分</a:t>
              </a:r>
              <a:endParaRPr lang="ja-JP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1B8369F8-A652-0CCD-4010-C19CBA9C5FA0}"/>
                </a:ext>
              </a:extLst>
            </p:cNvPr>
            <p:cNvSpPr txBox="1"/>
            <p:nvPr/>
          </p:nvSpPr>
          <p:spPr>
            <a:xfrm>
              <a:off x="4265748" y="3581295"/>
              <a:ext cx="14854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拡張</a:t>
              </a:r>
              <a:r>
                <a:rPr lang="en-US" altLang="ja-JP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Hough</a:t>
              </a:r>
              <a:r>
                <a:rPr lang="ja-JP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変換</a:t>
              </a:r>
              <a:endParaRPr lang="ja-JP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99C588D-7E4B-EC2D-E625-5E1F73B7A1FD}"/>
                </a:ext>
              </a:extLst>
            </p:cNvPr>
            <p:cNvSpPr txBox="1"/>
            <p:nvPr/>
          </p:nvSpPr>
          <p:spPr>
            <a:xfrm>
              <a:off x="2484626" y="6154277"/>
              <a:ext cx="14854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拡張</a:t>
              </a:r>
              <a:r>
                <a:rPr lang="en-US" altLang="ja-JP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Hough</a:t>
              </a:r>
              <a:r>
                <a:rPr lang="ja-JP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変換</a:t>
              </a:r>
              <a:endParaRPr lang="ja-JP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966A94AB-1570-310E-D1B1-1C6EE30A92EA}"/>
                </a:ext>
              </a:extLst>
            </p:cNvPr>
            <p:cNvSpPr txBox="1"/>
            <p:nvPr/>
          </p:nvSpPr>
          <p:spPr>
            <a:xfrm>
              <a:off x="4184748" y="6154276"/>
              <a:ext cx="14854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DFS</a:t>
              </a:r>
              <a:endParaRPr lang="ja-JP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6B620683-24D1-3079-252C-FFA3A9C5F319}"/>
                </a:ext>
              </a:extLst>
            </p:cNvPr>
            <p:cNvSpPr txBox="1"/>
            <p:nvPr/>
          </p:nvSpPr>
          <p:spPr>
            <a:xfrm>
              <a:off x="5883617" y="6154275"/>
              <a:ext cx="14854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確率的勾配降下法</a:t>
              </a:r>
              <a:endParaRPr lang="ja-JP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CE671B7-E1BA-F5CC-6AB6-34FB6A188F92}"/>
              </a:ext>
            </a:extLst>
          </p:cNvPr>
          <p:cNvSpPr txBox="1"/>
          <p:nvPr/>
        </p:nvSpPr>
        <p:spPr>
          <a:xfrm>
            <a:off x="6194475" y="2115295"/>
            <a:ext cx="5265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>
                <a:latin typeface="Meiryo" panose="020B0604030504040204" pitchFamily="34" charset="-128"/>
                <a:ea typeface="Meiryo" panose="020B0604030504040204" pitchFamily="34" charset="-128"/>
              </a:rPr>
              <a:t>画像処理・機械学習ライブラリ等は</a:t>
            </a:r>
            <a:br>
              <a:rPr lang="en-US" altLang="ja-JP" sz="3600" b="1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200" b="1">
                <a:latin typeface="Meiryo" panose="020B0604030504040204" pitchFamily="34" charset="-128"/>
                <a:ea typeface="Meiryo" panose="020B0604030504040204" pitchFamily="34" charset="-128"/>
              </a:rPr>
              <a:t>不使用</a:t>
            </a:r>
            <a:endParaRPr lang="ja-JP" altLang="en-US" sz="3600"/>
          </a:p>
        </p:txBody>
      </p:sp>
      <p:pic>
        <p:nvPicPr>
          <p:cNvPr id="56" name="図 55" descr="グラフ&#10;&#10;自動的に生成された説明">
            <a:extLst>
              <a:ext uri="{FF2B5EF4-FFF2-40B4-BE49-F238E27FC236}">
                <a16:creationId xmlns:a16="http://schemas.microsoft.com/office/drawing/2014/main" id="{593E7EEE-AFC8-9702-B0BF-5160952D6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4"/>
          <a:stretch/>
        </p:blipFill>
        <p:spPr>
          <a:xfrm>
            <a:off x="9581446" y="4051494"/>
            <a:ext cx="2449361" cy="2516909"/>
          </a:xfrm>
          <a:prstGeom prst="rect">
            <a:avLst/>
          </a:prstGeom>
        </p:spPr>
      </p:pic>
      <p:pic>
        <p:nvPicPr>
          <p:cNvPr id="58" name="図 57" descr="ランプ が含まれている画像&#10;&#10;自動的に生成された説明">
            <a:extLst>
              <a:ext uri="{FF2B5EF4-FFF2-40B4-BE49-F238E27FC236}">
                <a16:creationId xmlns:a16="http://schemas.microsoft.com/office/drawing/2014/main" id="{2F841042-B379-C275-79FD-422C2A6720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66"/>
          <a:stretch/>
        </p:blipFill>
        <p:spPr>
          <a:xfrm>
            <a:off x="4430" y="3473259"/>
            <a:ext cx="1981200" cy="20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43981"/>
                </a:schemeClr>
              </a:gs>
              <a:gs pos="88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06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lang="ja-JP" altLang="en-US" b="1">
                <a:solidFill>
                  <a:schemeClr val="bg1"/>
                </a:solidFill>
              </a:rPr>
              <a:t>画像認識の技術を独自に拡張・応用</a:t>
            </a:r>
            <a:endParaRPr kumimoji="1" lang="ja-JP" altLang="en-US" sz="2700" b="1">
              <a:solidFill>
                <a:schemeClr val="bg1"/>
              </a:solidFill>
            </a:endParaRPr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1A80ECD3-23BA-5CBD-F2CA-4A6272C51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121" y="2015917"/>
            <a:ext cx="2181689" cy="2206481"/>
          </a:xfrm>
          <a:prstGeom prst="rect">
            <a:avLst/>
          </a:prstGeom>
        </p:spPr>
      </p:pic>
      <p:pic>
        <p:nvPicPr>
          <p:cNvPr id="10" name="図 9" descr="カラフルな光の線&#10;&#10;自動的に生成された説明">
            <a:extLst>
              <a:ext uri="{FF2B5EF4-FFF2-40B4-BE49-F238E27FC236}">
                <a16:creationId xmlns:a16="http://schemas.microsoft.com/office/drawing/2014/main" id="{27B8D9E0-1C66-5B4C-943A-85D15AC7D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256" y="2012260"/>
            <a:ext cx="2225261" cy="2209018"/>
          </a:xfrm>
          <a:prstGeom prst="rect">
            <a:avLst/>
          </a:prstGeom>
        </p:spPr>
      </p:pic>
      <p:pic>
        <p:nvPicPr>
          <p:cNvPr id="13" name="図 1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B5C66957-9A85-58F2-62BD-F387E656A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692" y="2014648"/>
            <a:ext cx="2209018" cy="22090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32CBACE-C366-845E-48E2-66F757B1B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57" y="2014648"/>
            <a:ext cx="1844530" cy="2209018"/>
          </a:xfrm>
          <a:prstGeom prst="rect">
            <a:avLst/>
          </a:prstGeom>
        </p:spPr>
      </p:pic>
      <p:pic>
        <p:nvPicPr>
          <p:cNvPr id="30" name="図 29" descr="図形&#10;&#10;自動的に生成された説明">
            <a:extLst>
              <a:ext uri="{FF2B5EF4-FFF2-40B4-BE49-F238E27FC236}">
                <a16:creationId xmlns:a16="http://schemas.microsoft.com/office/drawing/2014/main" id="{38AA68AD-ADAD-E326-4332-9EBB7E461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626" y="2012260"/>
            <a:ext cx="2177027" cy="2210138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935033D-71E0-E3F6-BBBB-CE59533BE46B}"/>
              </a:ext>
            </a:extLst>
          </p:cNvPr>
          <p:cNvSpPr txBox="1"/>
          <p:nvPr/>
        </p:nvSpPr>
        <p:spPr>
          <a:xfrm>
            <a:off x="317657" y="4618644"/>
            <a:ext cx="5265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>
                <a:latin typeface="Meiryo" panose="020B0604030504040204" pitchFamily="34" charset="-128"/>
                <a:ea typeface="Meiryo" panose="020B0604030504040204" pitchFamily="34" charset="-128"/>
              </a:rPr>
              <a:t>円や直線の検出は通常</a:t>
            </a:r>
            <a:br>
              <a:rPr lang="en-US" altLang="ja-JP" sz="3600" b="1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ja-JP" sz="3200" b="1" dirty="0">
                <a:latin typeface="Meiryo" panose="020B0604030504040204" pitchFamily="34" charset="-128"/>
                <a:ea typeface="Meiryo" panose="020B0604030504040204" pitchFamily="34" charset="-128"/>
              </a:rPr>
              <a:t>Hough</a:t>
            </a:r>
            <a:r>
              <a:rPr lang="ja-JP" altLang="en-US" sz="3200" b="1">
                <a:latin typeface="Meiryo" panose="020B0604030504040204" pitchFamily="34" charset="-128"/>
                <a:ea typeface="Meiryo" panose="020B0604030504040204" pitchFamily="34" charset="-128"/>
              </a:rPr>
              <a:t>変換</a:t>
            </a:r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C1A2E0C4-33CC-07CE-592B-C269616074CF}"/>
                  </a:ext>
                </a:extLst>
              </p:cNvPr>
              <p:cNvSpPr txBox="1"/>
              <p:nvPr/>
            </p:nvSpPr>
            <p:spPr>
              <a:xfrm>
                <a:off x="396407" y="5609670"/>
                <a:ext cx="35795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がエッジであるとき、</a:t>
                </a:r>
                <a:br>
                  <a:rPr kumimoji="1"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を通る円がないか探索する</a:t>
                </a:r>
                <a:endPara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OpenCV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の円検出もこの実装</a:t>
                </a:r>
                <a:endParaRPr kumimoji="1" lang="ja-JP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C1A2E0C4-33CC-07CE-592B-C2696160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07" y="5609670"/>
                <a:ext cx="3579570" cy="830997"/>
              </a:xfrm>
              <a:prstGeom prst="rect">
                <a:avLst/>
              </a:prstGeom>
              <a:blipFill>
                <a:blip r:embed="rId10"/>
                <a:stretch>
                  <a:fillRect l="-3901" t="-7463" r="-3191" b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0CF0E20-E1E1-6545-A9F6-B11700BB2E19}"/>
              </a:ext>
            </a:extLst>
          </p:cNvPr>
          <p:cNvSpPr txBox="1"/>
          <p:nvPr/>
        </p:nvSpPr>
        <p:spPr>
          <a:xfrm>
            <a:off x="6292948" y="4615305"/>
            <a:ext cx="5265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>
                <a:latin typeface="Meiryo" panose="020B0604030504040204" pitchFamily="34" charset="-128"/>
                <a:ea typeface="Meiryo" panose="020B0604030504040204" pitchFamily="34" charset="-128"/>
              </a:rPr>
              <a:t>自身で独自に実装した</a:t>
            </a:r>
            <a:br>
              <a:rPr lang="en-US" altLang="ja-JP" sz="3600" b="1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200" b="1">
                <a:latin typeface="Meiryo" panose="020B0604030504040204" pitchFamily="34" charset="-128"/>
                <a:ea typeface="Meiryo" panose="020B0604030504040204" pitchFamily="34" charset="-128"/>
              </a:rPr>
              <a:t>拡張</a:t>
            </a:r>
            <a:r>
              <a:rPr lang="en-US" altLang="ja-JP" sz="3200" b="1" dirty="0">
                <a:latin typeface="Meiryo" panose="020B0604030504040204" pitchFamily="34" charset="-128"/>
                <a:ea typeface="Meiryo" panose="020B0604030504040204" pitchFamily="34" charset="-128"/>
              </a:rPr>
              <a:t>Hough</a:t>
            </a:r>
            <a:r>
              <a:rPr lang="ja-JP" altLang="en-US" sz="3200" b="1">
                <a:latin typeface="Meiryo" panose="020B0604030504040204" pitchFamily="34" charset="-128"/>
                <a:ea typeface="Meiryo" panose="020B0604030504040204" pitchFamily="34" charset="-128"/>
              </a:rPr>
              <a:t>変換</a:t>
            </a:r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83F44E5D-CADD-67CD-63AF-78DF9CC7EFC7}"/>
                  </a:ext>
                </a:extLst>
              </p:cNvPr>
              <p:cNvSpPr txBox="1"/>
              <p:nvPr/>
            </p:nvSpPr>
            <p:spPr>
              <a:xfrm>
                <a:off x="6331298" y="5609670"/>
                <a:ext cx="488922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がエッジで、そこの</a:t>
                </a:r>
                <a:r>
                  <a:rPr kumimoji="1" lang="ja-JP" altLang="en-US" b="1">
                    <a:solidFill>
                      <a:srgbClr val="C0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傾きが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であるとき、</a:t>
                </a:r>
                <a:br>
                  <a:rPr kumimoji="1"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を接線に持つ</a:t>
                </a:r>
                <a:r>
                  <a: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rPr>
                  <a:t>円がないか探索する</a:t>
                </a:r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83F44E5D-CADD-67CD-63AF-78DF9CC7E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298" y="5609670"/>
                <a:ext cx="4889224" cy="830997"/>
              </a:xfrm>
              <a:prstGeom prst="rect">
                <a:avLst/>
              </a:prstGeom>
              <a:blipFill>
                <a:blip r:embed="rId11"/>
                <a:stretch>
                  <a:fillRect l="-2850" t="-7463" r="-1813" b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C12CAF2-B2F7-39B8-66A9-75199CE04D59}"/>
              </a:ext>
            </a:extLst>
          </p:cNvPr>
          <p:cNvSpPr txBox="1"/>
          <p:nvPr/>
        </p:nvSpPr>
        <p:spPr>
          <a:xfrm>
            <a:off x="2675214" y="5095429"/>
            <a:ext cx="3312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Duda</a:t>
            </a:r>
            <a:r>
              <a:rPr lang="en" altLang="ja-JP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R. O. and P. E. Hart (1972)</a:t>
            </a:r>
            <a:endParaRPr lang="ja-JP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9ED0F999-E10B-C318-4BCB-18CD0B833E23}"/>
              </a:ext>
            </a:extLst>
          </p:cNvPr>
          <p:cNvSpPr/>
          <p:nvPr/>
        </p:nvSpPr>
        <p:spPr>
          <a:xfrm>
            <a:off x="5666755" y="5028284"/>
            <a:ext cx="315775" cy="914351"/>
          </a:xfrm>
          <a:prstGeom prst="rightArrow">
            <a:avLst/>
          </a:prstGeom>
          <a:solidFill>
            <a:srgbClr val="83D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07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43981"/>
                </a:schemeClr>
              </a:gs>
              <a:gs pos="88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07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lang="ja-JP" altLang="en-US" b="1">
                <a:solidFill>
                  <a:schemeClr val="bg1"/>
                </a:solidFill>
              </a:rPr>
              <a:t>実演</a:t>
            </a:r>
            <a:endParaRPr kumimoji="1" lang="ja-JP" altLang="en-US" sz="2700" b="1">
              <a:solidFill>
                <a:schemeClr val="bg1"/>
              </a:solidFill>
            </a:endParaRPr>
          </a:p>
        </p:txBody>
      </p:sp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37C9C7B-D92F-27B0-E05E-419C63FEB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696" y="4058228"/>
            <a:ext cx="2534244" cy="2534244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379672A6-596A-DCE2-26FB-36B972DA1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99" y="1927274"/>
            <a:ext cx="1939266" cy="1939266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1FB56115-8B12-5030-4154-06E5C7291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686" y="3459942"/>
            <a:ext cx="2947205" cy="2947205"/>
          </a:xfrm>
          <a:prstGeom prst="rect">
            <a:avLst/>
          </a:prstGeom>
        </p:spPr>
      </p:pic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05122C88-DA1A-6BCE-5371-A26E2DB23D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84"/>
          <a:stretch/>
        </p:blipFill>
        <p:spPr>
          <a:xfrm>
            <a:off x="7941681" y="1808959"/>
            <a:ext cx="4004720" cy="4115161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434A9B-70E4-4436-AEB4-D0F6DA98B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891" y="1997567"/>
            <a:ext cx="1798679" cy="17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黒板に書かれた文字&#10;&#10;自動的に生成された説明">
            <a:extLst>
              <a:ext uri="{FF2B5EF4-FFF2-40B4-BE49-F238E27FC236}">
                <a16:creationId xmlns:a16="http://schemas.microsoft.com/office/drawing/2014/main" id="{C7292823-03D8-A7F8-BC39-8CEDA4880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80391"/>
          <a:stretch/>
        </p:blipFill>
        <p:spPr>
          <a:xfrm>
            <a:off x="0" y="0"/>
            <a:ext cx="12192000" cy="179308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380407-BF75-F74A-C475-2A9436A26F77}"/>
              </a:ext>
            </a:extLst>
          </p:cNvPr>
          <p:cNvSpPr/>
          <p:nvPr/>
        </p:nvSpPr>
        <p:spPr>
          <a:xfrm>
            <a:off x="0" y="0"/>
            <a:ext cx="12192000" cy="1793081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43981"/>
                </a:schemeClr>
              </a:gs>
              <a:gs pos="88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F695C5-1458-CFC5-D1E2-526A32E7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50853"/>
            <a:ext cx="10908957" cy="1325563"/>
          </a:xfrm>
        </p:spPr>
        <p:txBody>
          <a:bodyPr>
            <a:normAutofit fontScale="90000"/>
          </a:bodyPr>
          <a:lstStyle/>
          <a:p>
            <a:r>
              <a:rPr lang="en-US" altLang="ja-JP" sz="11600" dirty="0">
                <a:solidFill>
                  <a:schemeClr val="bg1"/>
                </a:solidFill>
              </a:rPr>
              <a:t>07</a:t>
            </a:r>
            <a:r>
              <a:rPr lang="en-US" altLang="ja-JP" sz="10200" dirty="0">
                <a:solidFill>
                  <a:schemeClr val="bg1"/>
                </a:solidFill>
              </a:rPr>
              <a:t> </a:t>
            </a:r>
            <a:r>
              <a:rPr lang="ja-JP" altLang="en-US" b="1">
                <a:solidFill>
                  <a:schemeClr val="bg1"/>
                </a:solidFill>
              </a:rPr>
              <a:t>実演</a:t>
            </a:r>
            <a:endParaRPr kumimoji="1" lang="ja-JP" altLang="en-US" sz="2700" b="1">
              <a:solidFill>
                <a:schemeClr val="bg1"/>
              </a:solidFill>
            </a:endParaRPr>
          </a:p>
        </p:txBody>
      </p:sp>
      <p:pic>
        <p:nvPicPr>
          <p:cNvPr id="24" name="図 23" descr="グラフ, 折れ線グラフ&#10;&#10;自動的に生成された説明">
            <a:extLst>
              <a:ext uri="{FF2B5EF4-FFF2-40B4-BE49-F238E27FC236}">
                <a16:creationId xmlns:a16="http://schemas.microsoft.com/office/drawing/2014/main" id="{7A83C0C0-C14E-EC98-2418-CA4D7AD91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257309"/>
            <a:ext cx="3429000" cy="3429000"/>
          </a:xfrm>
          <a:prstGeom prst="rect">
            <a:avLst/>
          </a:prstGeom>
        </p:spPr>
      </p:pic>
      <p:sp>
        <p:nvSpPr>
          <p:cNvPr id="25" name="右矢印 24">
            <a:extLst>
              <a:ext uri="{FF2B5EF4-FFF2-40B4-BE49-F238E27FC236}">
                <a16:creationId xmlns:a16="http://schemas.microsoft.com/office/drawing/2014/main" id="{2F78B1AE-8865-E436-1AA3-AB8B72E7FF0E}"/>
              </a:ext>
            </a:extLst>
          </p:cNvPr>
          <p:cNvSpPr/>
          <p:nvPr/>
        </p:nvSpPr>
        <p:spPr>
          <a:xfrm rot="2429084">
            <a:off x="1810866" y="3529292"/>
            <a:ext cx="803916" cy="1342228"/>
          </a:xfrm>
          <a:prstGeom prst="rightArrow">
            <a:avLst>
              <a:gd name="adj1" fmla="val 58385"/>
              <a:gd name="adj2" fmla="val 50000"/>
            </a:avLst>
          </a:prstGeom>
          <a:solidFill>
            <a:srgbClr val="B5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 descr="シャツ が含まれている画像&#10;&#10;自動的に生成された説明">
            <a:extLst>
              <a:ext uri="{FF2B5EF4-FFF2-40B4-BE49-F238E27FC236}">
                <a16:creationId xmlns:a16="http://schemas.microsoft.com/office/drawing/2014/main" id="{555D8125-9B2D-BD94-F12B-918614639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3081"/>
            <a:ext cx="2286000" cy="2540000"/>
          </a:xfrm>
          <a:prstGeom prst="rect">
            <a:avLst/>
          </a:prstGeom>
        </p:spPr>
      </p:pic>
      <p:pic>
        <p:nvPicPr>
          <p:cNvPr id="28" name="図 27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BDA883D2-0E82-2723-B224-773BB4F9D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270" y="1855073"/>
            <a:ext cx="6971403" cy="4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{521A3A0E-8663-A845-8092-C5AB7FA03839}tf10001121</Template>
  <TotalTime>228</TotalTime>
  <Words>302</Words>
  <Application>Microsoft Macintosh PowerPoint</Application>
  <PresentationFormat>ワイド画面</PresentationFormat>
  <Paragraphs>59</Paragraphs>
  <Slides>9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Meiryo</vt:lpstr>
      <vt:lpstr>游ゴシック</vt:lpstr>
      <vt:lpstr>Arial</vt:lpstr>
      <vt:lpstr>Cambria Math</vt:lpstr>
      <vt:lpstr>Wingdings</vt:lpstr>
      <vt:lpstr>Office テーマ</vt:lpstr>
      <vt:lpstr>関数アート ジェネレーター</vt:lpstr>
      <vt:lpstr>01 関数アートって？</vt:lpstr>
      <vt:lpstr>02 関数アートジェネレーターについて</vt:lpstr>
      <vt:lpstr>03 こだわったポイント</vt:lpstr>
      <vt:lpstr>04 人間が理解できる数式の生成</vt:lpstr>
      <vt:lpstr>05 フルスクラッチ（用いた技術の紹介）</vt:lpstr>
      <vt:lpstr>06 画像認識の技術を独自に拡張・応用</vt:lpstr>
      <vt:lpstr>07 実演</vt:lpstr>
      <vt:lpstr>07 実演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関数アート ジェネレーター</dc:title>
  <dc:creator>T20200021129</dc:creator>
  <cp:lastModifiedBy>T20200021129</cp:lastModifiedBy>
  <cp:revision>65</cp:revision>
  <dcterms:created xsi:type="dcterms:W3CDTF">2022-09-09T17:14:02Z</dcterms:created>
  <dcterms:modified xsi:type="dcterms:W3CDTF">2022-09-09T21:02:14Z</dcterms:modified>
</cp:coreProperties>
</file>